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4" r:id="rId8"/>
    <p:sldId id="265" r:id="rId9"/>
    <p:sldId id="267" r:id="rId10"/>
    <p:sldId id="268" r:id="rId11"/>
    <p:sldId id="269" r:id="rId12"/>
    <p:sldId id="263" r:id="rId13"/>
    <p:sldId id="277" r:id="rId14"/>
    <p:sldId id="266" r:id="rId15"/>
    <p:sldId id="273" r:id="rId16"/>
    <p:sldId id="270" r:id="rId17"/>
    <p:sldId id="271" r:id="rId18"/>
    <p:sldId id="274" r:id="rId19"/>
    <p:sldId id="275" r:id="rId20"/>
    <p:sldId id="276" r:id="rId21"/>
    <p:sldId id="27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6" autoAdjust="0"/>
    <p:restoredTop sz="94660"/>
  </p:normalViewPr>
  <p:slideViewPr>
    <p:cSldViewPr>
      <p:cViewPr varScale="1">
        <p:scale>
          <a:sx n="74" d="100"/>
          <a:sy n="74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4B0E1-7434-44D1-942E-2F5EF2318988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34EBA-418D-49F8-A8BB-CF5BC7D2F4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Putting the 18</a:t>
            </a:r>
            <a:r>
              <a:rPr lang="en-US" baseline="30000" dirty="0" smtClean="0"/>
              <a:t>th</a:t>
            </a:r>
            <a:r>
              <a:rPr lang="en-US" dirty="0" smtClean="0"/>
              <a:t> Amendment into effect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Constitution delayed establishment of new </a:t>
            </a:r>
            <a:r>
              <a:rPr lang="en-US" i="1" dirty="0" smtClean="0"/>
              <a:t>municipalitie</a:t>
            </a:r>
            <a:r>
              <a:rPr lang="en-US" i="1" dirty="0" smtClean="0"/>
              <a:t>s</a:t>
            </a:r>
            <a:endParaRPr lang="en-US" i="1" dirty="0" smtClean="0"/>
          </a:p>
          <a:p>
            <a:r>
              <a:rPr lang="en-US" dirty="0" smtClean="0"/>
              <a:t>Provision for asymmetrical devolution to </a:t>
            </a:r>
            <a:r>
              <a:rPr lang="en-US" i="1" dirty="0" smtClean="0"/>
              <a:t>provinces</a:t>
            </a:r>
            <a:r>
              <a:rPr lang="en-US" dirty="0" smtClean="0"/>
              <a:t> –</a:t>
            </a:r>
          </a:p>
          <a:p>
            <a:pPr lvl="1"/>
            <a:r>
              <a:rPr lang="en-US" dirty="0" smtClean="0"/>
              <a:t>Provinces to demonstrate capacity</a:t>
            </a:r>
          </a:p>
          <a:p>
            <a:pPr lvl="1"/>
            <a:r>
              <a:rPr lang="en-US" dirty="0" smtClean="0"/>
              <a:t>National government given obligation to support them and help develop capacity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BUT</a:t>
            </a:r>
          </a:p>
          <a:p>
            <a:r>
              <a:rPr lang="en-US" dirty="0" smtClean="0"/>
              <a:t>Political pressure for immediate transfer of powers</a:t>
            </a:r>
          </a:p>
          <a:p>
            <a:pPr algn="ctr">
              <a:buNone/>
            </a:pPr>
            <a:r>
              <a:rPr lang="en-US" dirty="0" smtClean="0"/>
              <a:t>COST ?</a:t>
            </a:r>
          </a:p>
          <a:p>
            <a:r>
              <a:rPr lang="en-US" dirty="0" smtClean="0"/>
              <a:t>Deterioration of existing infrastructure </a:t>
            </a:r>
          </a:p>
          <a:p>
            <a:r>
              <a:rPr lang="en-US" dirty="0" smtClean="0"/>
              <a:t>National government lost confidence in provincial system</a:t>
            </a:r>
          </a:p>
          <a:p>
            <a:r>
              <a:rPr lang="en-US" dirty="0" smtClean="0"/>
              <a:t>Particular problem with over hasty fiscal equalization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2: Ongoing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Need for coordination of exclusively provincial matters</a:t>
            </a:r>
          </a:p>
          <a:p>
            <a:pPr algn="ctr">
              <a:buNone/>
            </a:pPr>
            <a:r>
              <a:rPr lang="en-US" dirty="0" smtClean="0"/>
              <a:t>Need to deal with overlap between federal and provincial matters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Environment – doesn’t respect boundaries</a:t>
            </a:r>
          </a:p>
          <a:p>
            <a:endParaRPr lang="en-US" dirty="0" smtClean="0"/>
          </a:p>
          <a:p>
            <a:r>
              <a:rPr lang="en-US" dirty="0" smtClean="0"/>
              <a:t>Duties in respect of succession to property (removed from Federal Legislative List)</a:t>
            </a:r>
          </a:p>
          <a:p>
            <a:endParaRPr lang="en-US" dirty="0" smtClean="0"/>
          </a:p>
          <a:p>
            <a:r>
              <a:rPr lang="en-US" dirty="0" smtClean="0"/>
              <a:t>External affairs – may overlap with provincial matters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Interprovincial matters and coordination</a:t>
            </a:r>
          </a:p>
          <a:p>
            <a:pPr lvl="1">
              <a:buNone/>
            </a:pPr>
            <a:r>
              <a:rPr lang="en-US" dirty="0" smtClean="0"/>
              <a:t>Federal Legislative List Part II (13)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Directions to Provinces – Art 149</a:t>
            </a:r>
          </a:p>
          <a:p>
            <a:pPr lvl="1"/>
            <a:r>
              <a:rPr lang="en-US" dirty="0" smtClean="0"/>
              <a:t>Provinces shall not impede Federal Government’s exercise of executive authority</a:t>
            </a:r>
          </a:p>
          <a:p>
            <a:pPr lvl="1"/>
            <a:r>
              <a:rPr lang="en-US" dirty="0" smtClean="0"/>
              <a:t>Fed </a:t>
            </a:r>
            <a:r>
              <a:rPr lang="en-US" dirty="0" err="1" smtClean="0"/>
              <a:t>Govt</a:t>
            </a:r>
            <a:r>
              <a:rPr lang="en-US" dirty="0" smtClean="0"/>
              <a:t> may give directions 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Intergovernmental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Council of Common Interests</a:t>
            </a:r>
          </a:p>
          <a:p>
            <a:r>
              <a:rPr lang="en-US" dirty="0" smtClean="0"/>
              <a:t>Federal ministry OR institution outside Federal government</a:t>
            </a:r>
            <a:endParaRPr lang="en-US" dirty="0"/>
          </a:p>
          <a:p>
            <a:r>
              <a:rPr lang="en-US" dirty="0" smtClean="0"/>
              <a:t>Meetings of ministers concerned with specific issues? </a:t>
            </a:r>
          </a:p>
          <a:p>
            <a:pPr lvl="1"/>
            <a:r>
              <a:rPr lang="en-US" dirty="0" smtClean="0"/>
              <a:t>Provincial environment ministers?</a:t>
            </a:r>
          </a:p>
          <a:p>
            <a:pPr lvl="1"/>
            <a:r>
              <a:rPr lang="en-US" dirty="0" smtClean="0"/>
              <a:t>Technical meetings? </a:t>
            </a:r>
          </a:p>
          <a:p>
            <a:r>
              <a:rPr lang="en-US" dirty="0" smtClean="0"/>
              <a:t>Meetings of Chief Ministers?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3: Mindset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Federal</a:t>
            </a:r>
          </a:p>
          <a:p>
            <a:r>
              <a:rPr lang="en-US" dirty="0" smtClean="0"/>
              <a:t>Dismantle various federal institutions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Learn art of joint decision making</a:t>
            </a:r>
          </a:p>
          <a:p>
            <a:pPr lvl="1"/>
            <a:r>
              <a:rPr lang="en-US" dirty="0" smtClean="0"/>
              <a:t>NFC </a:t>
            </a:r>
          </a:p>
          <a:p>
            <a:pPr lvl="1"/>
            <a:r>
              <a:rPr lang="en-US" dirty="0" smtClean="0"/>
              <a:t>Council of Common Interests</a:t>
            </a:r>
          </a:p>
          <a:p>
            <a:pPr lvl="2"/>
            <a:endParaRPr lang="en-US" dirty="0" smtClean="0"/>
          </a:p>
          <a:p>
            <a:r>
              <a:rPr lang="en-US" u="sng" dirty="0" smtClean="0"/>
              <a:t>Support</a:t>
            </a:r>
            <a:r>
              <a:rPr lang="en-US" dirty="0" smtClean="0"/>
              <a:t> provincial governments</a:t>
            </a:r>
          </a:p>
          <a:p>
            <a:pPr lvl="1"/>
            <a:r>
              <a:rPr lang="en-US" dirty="0" smtClean="0"/>
              <a:t>Don’t over-extend Interprovincial matters power</a:t>
            </a:r>
          </a:p>
          <a:p>
            <a:pPr lvl="1"/>
            <a:r>
              <a:rPr lang="en-US" dirty="0" smtClean="0"/>
              <a:t>Don’t overuse directions under Art 149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Institutions  </a:t>
            </a:r>
            <a:r>
              <a:rPr lang="en-US" u="sng" dirty="0" smtClean="0"/>
              <a:t>and</a:t>
            </a:r>
            <a:r>
              <a:rPr lang="en-US" dirty="0" smtClean="0"/>
              <a:t> their operation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Increased budget and deletion of concurrent list</a:t>
            </a:r>
          </a:p>
          <a:p>
            <a:pPr>
              <a:buNone/>
            </a:pPr>
            <a:r>
              <a:rPr lang="en-US" dirty="0"/>
              <a:t>m</a:t>
            </a:r>
            <a:r>
              <a:rPr lang="en-US" dirty="0" smtClean="0"/>
              <a:t>eans –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Increased functions and responsibilities </a:t>
            </a:r>
          </a:p>
          <a:p>
            <a:r>
              <a:rPr lang="en-US" dirty="0" smtClean="0"/>
              <a:t>Shift to planning development </a:t>
            </a:r>
          </a:p>
          <a:p>
            <a:r>
              <a:rPr lang="en-US" dirty="0" smtClean="0"/>
              <a:t>Realism about what can be done </a:t>
            </a:r>
          </a:p>
          <a:p>
            <a:endParaRPr lang="en-US" dirty="0"/>
          </a:p>
          <a:p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Judiciary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Understand the need for cooperation in Federations</a:t>
            </a:r>
          </a:p>
          <a:p>
            <a:pPr lvl="1"/>
            <a:r>
              <a:rPr lang="en-US" dirty="0" smtClean="0"/>
              <a:t>Competitive</a:t>
            </a:r>
          </a:p>
          <a:p>
            <a:pPr lvl="1"/>
            <a:r>
              <a:rPr lang="en-US" dirty="0" smtClean="0"/>
              <a:t>Cooperative</a:t>
            </a:r>
          </a:p>
          <a:p>
            <a:pPr lvl="1"/>
            <a:r>
              <a:rPr lang="en-US" dirty="0" smtClean="0"/>
              <a:t>Combination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Interpretation of ambit of Federal list</a:t>
            </a:r>
          </a:p>
          <a:p>
            <a:endParaRPr lang="en-US" dirty="0" smtClean="0"/>
          </a:p>
          <a:p>
            <a:r>
              <a:rPr lang="en-US" dirty="0" smtClean="0"/>
              <a:t>Art 157 – electricity - consultation of  concerned province</a:t>
            </a:r>
          </a:p>
          <a:p>
            <a:endParaRPr lang="en-US" dirty="0" smtClean="0"/>
          </a:p>
          <a:p>
            <a:r>
              <a:rPr lang="en-US" dirty="0" smtClean="0"/>
              <a:t>Federal legislative list Part II: Interprovincial matters and cooperation </a:t>
            </a:r>
          </a:p>
          <a:p>
            <a:pPr lvl="1"/>
            <a:r>
              <a:rPr lang="en-US" dirty="0" smtClean="0"/>
              <a:t>Narrow (Canadian Peace Order and Good Governance provision)</a:t>
            </a:r>
          </a:p>
          <a:p>
            <a:pPr lvl="1"/>
            <a:r>
              <a:rPr lang="en-US" dirty="0" smtClean="0"/>
              <a:t>Broader (South African concern for national standards)</a:t>
            </a:r>
          </a:p>
          <a:p>
            <a:pPr lvl="1"/>
            <a:r>
              <a:rPr lang="en-US" dirty="0" smtClean="0"/>
              <a:t>Federal dominance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Formal implementation </a:t>
            </a:r>
          </a:p>
          <a:p>
            <a:pPr lvl="1"/>
            <a:r>
              <a:rPr lang="en-US" dirty="0" smtClean="0"/>
              <a:t>Transfer of functions</a:t>
            </a:r>
          </a:p>
          <a:p>
            <a:pPr lvl="1"/>
            <a:r>
              <a:rPr lang="en-US" dirty="0" smtClean="0"/>
              <a:t>Restructuring institutions/new institutions  </a:t>
            </a:r>
          </a:p>
          <a:p>
            <a:pPr lvl="1"/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Ongoing work </a:t>
            </a:r>
          </a:p>
          <a:p>
            <a:pPr lvl="1"/>
            <a:r>
              <a:rPr lang="en-US" dirty="0" smtClean="0"/>
              <a:t>Maintaining and developing the system</a:t>
            </a:r>
          </a:p>
          <a:p>
            <a:pPr lvl="1"/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Changing mindsets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guide courts?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Commitment to federal system – protect devolution of power</a:t>
            </a:r>
          </a:p>
          <a:p>
            <a:endParaRPr lang="en-US" dirty="0" smtClean="0"/>
          </a:p>
          <a:p>
            <a:r>
              <a:rPr lang="en-US" dirty="0" smtClean="0"/>
              <a:t>Commitment to certain national values – draw from Preamble, Bill of Rights, Principles of 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be done to change mindset?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Vision of what is possible</a:t>
            </a:r>
          </a:p>
          <a:p>
            <a:pPr lvl="1"/>
            <a:r>
              <a:rPr lang="en-US" dirty="0" smtClean="0"/>
              <a:t>Offered new ways of doing things</a:t>
            </a:r>
          </a:p>
          <a:p>
            <a:pPr lvl="1"/>
            <a:endParaRPr lang="en-US" dirty="0"/>
          </a:p>
          <a:p>
            <a:r>
              <a:rPr lang="en-US" dirty="0" smtClean="0"/>
              <a:t>Citizen expectations </a:t>
            </a:r>
          </a:p>
          <a:p>
            <a:endParaRPr lang="en-US" dirty="0"/>
          </a:p>
          <a:p>
            <a:r>
              <a:rPr lang="en-US" dirty="0" smtClean="0"/>
              <a:t>Teaching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1: Formal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egulation of </a:t>
            </a:r>
            <a:r>
              <a:rPr lang="en-US" dirty="0" err="1" smtClean="0"/>
              <a:t>labour</a:t>
            </a:r>
            <a:r>
              <a:rPr lang="en-US" dirty="0" smtClean="0"/>
              <a:t> and mine safety</a:t>
            </a:r>
          </a:p>
          <a:p>
            <a:pPr lvl="1"/>
            <a:r>
              <a:rPr lang="en-US" dirty="0" smtClean="0"/>
              <a:t>Curriculum, </a:t>
            </a:r>
            <a:r>
              <a:rPr lang="en-US" dirty="0" err="1" smtClean="0"/>
              <a:t>centres</a:t>
            </a:r>
            <a:r>
              <a:rPr lang="en-US" dirty="0" smtClean="0"/>
              <a:t> of excellence, education standards</a:t>
            </a:r>
          </a:p>
          <a:p>
            <a:pPr lvl="1"/>
            <a:r>
              <a:rPr lang="en-US" dirty="0" smtClean="0"/>
              <a:t>Environment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Formal implementation: Tools</a:t>
            </a:r>
            <a:br>
              <a:rPr lang="en-US" dirty="0" smtClean="0"/>
            </a:br>
            <a:r>
              <a:rPr lang="en-US" dirty="0" smtClean="0"/>
              <a:t>Article </a:t>
            </a:r>
            <a:r>
              <a:rPr lang="en-US" dirty="0" err="1" smtClean="0"/>
              <a:t>267A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By 30 June 2011</a:t>
            </a:r>
          </a:p>
          <a:p>
            <a:endParaRPr lang="en-US" dirty="0"/>
          </a:p>
          <a:p>
            <a:r>
              <a:rPr lang="en-US" dirty="0" smtClean="0"/>
              <a:t>Implementation Commission</a:t>
            </a:r>
          </a:p>
          <a:p>
            <a:endParaRPr lang="en-US" dirty="0" smtClean="0"/>
          </a:p>
          <a:p>
            <a:r>
              <a:rPr lang="en-US" dirty="0" smtClean="0"/>
              <a:t>Removal of difficulties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to remove difficulties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Concern that something in the Amendment doesn’t work – or can’t be implemented immediately as intended</a:t>
            </a:r>
          </a:p>
          <a:p>
            <a:r>
              <a:rPr lang="en-US" dirty="0" smtClean="0"/>
              <a:t>Joint sitting of Parliament –</a:t>
            </a:r>
          </a:p>
          <a:p>
            <a:pPr lvl="1"/>
            <a:r>
              <a:rPr lang="en-US" dirty="0" smtClean="0"/>
              <a:t>By resolution</a:t>
            </a:r>
          </a:p>
          <a:p>
            <a:pPr lvl="1"/>
            <a:r>
              <a:rPr lang="en-US" dirty="0" smtClean="0"/>
              <a:t>Adapt (refine) provisions</a:t>
            </a:r>
          </a:p>
          <a:p>
            <a:pPr lvl="1"/>
            <a:r>
              <a:rPr lang="en-US" dirty="0" smtClean="0"/>
              <a:t>Limited period</a:t>
            </a:r>
          </a:p>
          <a:p>
            <a:r>
              <a:rPr lang="en-US" dirty="0" smtClean="0"/>
              <a:t>Only available for a year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Federal laws on concurrent matters that give functions to Federal Government:</a:t>
            </a:r>
          </a:p>
          <a:p>
            <a:pPr lvl="1"/>
            <a:r>
              <a:rPr lang="en-US" dirty="0" smtClean="0"/>
              <a:t>Laws remain in force</a:t>
            </a:r>
          </a:p>
          <a:p>
            <a:pPr lvl="1"/>
            <a:r>
              <a:rPr lang="en-US" dirty="0" smtClean="0"/>
              <a:t>Technically Federal Government no longer has executive power over them</a:t>
            </a:r>
          </a:p>
          <a:p>
            <a:endParaRPr lang="en-US" dirty="0" smtClean="0"/>
          </a:p>
          <a:p>
            <a:r>
              <a:rPr lang="en-US" dirty="0" smtClean="0"/>
              <a:t>Amendments needed to shift responsibilities to Provinces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Options include: </a:t>
            </a:r>
          </a:p>
          <a:p>
            <a:r>
              <a:rPr lang="en-US" dirty="0" smtClean="0"/>
              <a:t>“Agency” agreements between individual provinces and Fed </a:t>
            </a:r>
            <a:r>
              <a:rPr lang="en-US" dirty="0" err="1" smtClean="0"/>
              <a:t>Govt</a:t>
            </a:r>
            <a:r>
              <a:rPr lang="en-US" dirty="0" smtClean="0"/>
              <a:t> (tax collection?)</a:t>
            </a:r>
          </a:p>
          <a:p>
            <a:r>
              <a:rPr lang="en-US" dirty="0" smtClean="0"/>
              <a:t>Use of Arts 144 and 147</a:t>
            </a:r>
          </a:p>
          <a:p>
            <a:pPr lvl="1"/>
            <a:r>
              <a:rPr lang="en-US" dirty="0" smtClean="0"/>
              <a:t>Provincial assembly gives Parliament power to legislate and administer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 Servants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 contracts</a:t>
            </a:r>
          </a:p>
          <a:p>
            <a:r>
              <a:rPr lang="en-US" dirty="0" smtClean="0"/>
              <a:t>With skills</a:t>
            </a:r>
          </a:p>
          <a:p>
            <a:r>
              <a:rPr lang="en-US" dirty="0" smtClean="0"/>
              <a:t>Based in provinces</a:t>
            </a:r>
          </a:p>
          <a:p>
            <a:endParaRPr lang="en-US" dirty="0"/>
          </a:p>
          <a:p>
            <a:r>
              <a:rPr lang="en-US" dirty="0" smtClean="0"/>
              <a:t>Transfer of staff to provincial governments </a:t>
            </a:r>
          </a:p>
          <a:p>
            <a:endParaRPr lang="en-US" dirty="0"/>
          </a:p>
          <a:p>
            <a:r>
              <a:rPr lang="en-US" dirty="0" smtClean="0"/>
              <a:t>Implication</a:t>
            </a:r>
          </a:p>
          <a:p>
            <a:pPr lvl="1"/>
            <a:r>
              <a:rPr lang="en-US" dirty="0" smtClean="0"/>
              <a:t>Slow process for province to redesign civil service and make it its own</a:t>
            </a:r>
          </a:p>
          <a:p>
            <a:pPr lvl="1"/>
            <a:r>
              <a:rPr lang="en-US" dirty="0" smtClean="0"/>
              <a:t>Discretionary budget of provinces likely to be small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Offices</a:t>
            </a:r>
          </a:p>
          <a:p>
            <a:endParaRPr lang="en-US" dirty="0"/>
          </a:p>
          <a:p>
            <a:r>
              <a:rPr lang="en-US" dirty="0" smtClean="0"/>
              <a:t>Records</a:t>
            </a:r>
          </a:p>
          <a:p>
            <a:endParaRPr lang="en-US" dirty="0"/>
          </a:p>
          <a:p>
            <a:r>
              <a:rPr lang="en-US" dirty="0" smtClean="0"/>
              <a:t>Equipment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Politics and practicalities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South Africa’s experience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National commitment that new Constitution should improve things </a:t>
            </a:r>
          </a:p>
          <a:p>
            <a:r>
              <a:rPr lang="en-US" dirty="0" smtClean="0"/>
              <a:t>Provinces did not have institutions or skills</a:t>
            </a:r>
          </a:p>
          <a:p>
            <a:r>
              <a:rPr lang="en-US" dirty="0" smtClean="0"/>
              <a:t>Wide differences in capacity between provinces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572</Words>
  <Application>Microsoft Office PowerPoint</Application>
  <PresentationFormat>On-screen Show (4:3)</PresentationFormat>
  <Paragraphs>152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Putting the 18th Amendment into effect</vt:lpstr>
      <vt:lpstr>Slide 2</vt:lpstr>
      <vt:lpstr>1: Formal implementation</vt:lpstr>
      <vt:lpstr>Formal implementation: Tools Article 267A </vt:lpstr>
      <vt:lpstr>Power to remove difficulties</vt:lpstr>
      <vt:lpstr>Laws</vt:lpstr>
      <vt:lpstr>Civil Servants</vt:lpstr>
      <vt:lpstr>Facilities</vt:lpstr>
      <vt:lpstr>Politics and practicalities</vt:lpstr>
      <vt:lpstr>Slide 10</vt:lpstr>
      <vt:lpstr>Slide 11</vt:lpstr>
      <vt:lpstr>2: Ongoing work</vt:lpstr>
      <vt:lpstr>Slide 13</vt:lpstr>
      <vt:lpstr>Slide 14</vt:lpstr>
      <vt:lpstr>Intergovernmental institutions</vt:lpstr>
      <vt:lpstr>3: Mindset</vt:lpstr>
      <vt:lpstr>Provinces </vt:lpstr>
      <vt:lpstr>Judiciary</vt:lpstr>
      <vt:lpstr>Examples</vt:lpstr>
      <vt:lpstr>What should guide courts?</vt:lpstr>
      <vt:lpstr>What can be done to change mindset?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Putting the 18th Amendment into effect</dc:title>
  <dc:creator>Christina Muuray</dc:creator>
  <cp:lastModifiedBy>Christina Muuray</cp:lastModifiedBy>
  <cp:revision>24</cp:revision>
  <dcterms:created xsi:type="dcterms:W3CDTF">2010-05-02T00:02:54Z</dcterms:created>
  <dcterms:modified xsi:type="dcterms:W3CDTF">2010-05-02T06:39:51Z</dcterms:modified>
</cp:coreProperties>
</file>